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77" r:id="rId2"/>
  </p:sldMasterIdLst>
  <p:notesMasterIdLst>
    <p:notesMasterId r:id="rId16"/>
  </p:notesMasterIdLst>
  <p:sldIdLst>
    <p:sldId id="256" r:id="rId3"/>
    <p:sldId id="263" r:id="rId4"/>
    <p:sldId id="419" r:id="rId5"/>
    <p:sldId id="260" r:id="rId6"/>
    <p:sldId id="261" r:id="rId7"/>
    <p:sldId id="262" r:id="rId8"/>
    <p:sldId id="264" r:id="rId9"/>
    <p:sldId id="266" r:id="rId10"/>
    <p:sldId id="420" r:id="rId11"/>
    <p:sldId id="267" r:id="rId12"/>
    <p:sldId id="265" r:id="rId13"/>
    <p:sldId id="269" r:id="rId14"/>
    <p:sldId id="268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737"/>
    <p:restoredTop sz="96143"/>
  </p:normalViewPr>
  <p:slideViewPr>
    <p:cSldViewPr snapToGrid="0" snapToObjects="1">
      <p:cViewPr varScale="1">
        <p:scale>
          <a:sx n="124" d="100"/>
          <a:sy n="124" d="100"/>
        </p:scale>
        <p:origin x="53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4253810-8BDA-4890-A6AB-B4080F83E0AB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17D37B7D-AB48-494A-AA71-C45B65B5CFCE}">
      <dgm:prSet/>
      <dgm:spPr/>
      <dgm:t>
        <a:bodyPr/>
        <a:lstStyle/>
        <a:p>
          <a:r>
            <a:rPr lang="en-US" dirty="0"/>
            <a:t>Lecture</a:t>
          </a:r>
        </a:p>
      </dgm:t>
    </dgm:pt>
    <dgm:pt modelId="{4A060CDC-01BE-4639-AD70-5F968B0CC889}" type="parTrans" cxnId="{F9B6DA4A-67F8-4813-9B0D-7B0D4867ACBD}">
      <dgm:prSet/>
      <dgm:spPr/>
      <dgm:t>
        <a:bodyPr/>
        <a:lstStyle/>
        <a:p>
          <a:endParaRPr lang="en-US"/>
        </a:p>
      </dgm:t>
    </dgm:pt>
    <dgm:pt modelId="{885BEA8D-D7CD-4013-A796-C10C582EE328}" type="sibTrans" cxnId="{F9B6DA4A-67F8-4813-9B0D-7B0D4867ACBD}">
      <dgm:prSet/>
      <dgm:spPr/>
      <dgm:t>
        <a:bodyPr/>
        <a:lstStyle/>
        <a:p>
          <a:endParaRPr lang="en-US"/>
        </a:p>
      </dgm:t>
    </dgm:pt>
    <dgm:pt modelId="{94416122-3836-4CC4-8E02-4F81A66A6314}">
      <dgm:prSet/>
      <dgm:spPr/>
      <dgm:t>
        <a:bodyPr/>
        <a:lstStyle/>
        <a:p>
          <a:r>
            <a:rPr lang="en-US" dirty="0"/>
            <a:t>Pick up where you left off with GitHub intro and </a:t>
          </a:r>
        </a:p>
      </dgm:t>
    </dgm:pt>
    <dgm:pt modelId="{2B0F529E-EF6A-4C46-B78A-5FCABC4DA0F8}" type="parTrans" cxnId="{A970B366-0DF2-419E-BD4B-FA91CC7EA20A}">
      <dgm:prSet/>
      <dgm:spPr/>
      <dgm:t>
        <a:bodyPr/>
        <a:lstStyle/>
        <a:p>
          <a:endParaRPr lang="en-US"/>
        </a:p>
      </dgm:t>
    </dgm:pt>
    <dgm:pt modelId="{44161273-2DC5-43EE-BD6A-4DD8E1A16879}" type="sibTrans" cxnId="{A970B366-0DF2-419E-BD4B-FA91CC7EA20A}">
      <dgm:prSet/>
      <dgm:spPr/>
      <dgm:t>
        <a:bodyPr/>
        <a:lstStyle/>
        <a:p>
          <a:endParaRPr lang="en-US"/>
        </a:p>
      </dgm:t>
    </dgm:pt>
    <dgm:pt modelId="{DE2688C8-E0DE-48BD-AA97-DACCDEE61D3E}">
      <dgm:prSet/>
      <dgm:spPr/>
      <dgm:t>
        <a:bodyPr/>
        <a:lstStyle/>
        <a:p>
          <a:r>
            <a:rPr lang="en-US"/>
            <a:t>Complete second lab activity (building off first)</a:t>
          </a:r>
        </a:p>
      </dgm:t>
    </dgm:pt>
    <dgm:pt modelId="{C363977B-5163-4971-BC16-231729046CC5}" type="parTrans" cxnId="{869A8D15-78ED-4354-B4CD-C542A885D913}">
      <dgm:prSet/>
      <dgm:spPr/>
      <dgm:t>
        <a:bodyPr/>
        <a:lstStyle/>
        <a:p>
          <a:endParaRPr lang="en-US"/>
        </a:p>
      </dgm:t>
    </dgm:pt>
    <dgm:pt modelId="{31859F67-66B2-4E34-823F-A0E6678BAACE}" type="sibTrans" cxnId="{869A8D15-78ED-4354-B4CD-C542A885D913}">
      <dgm:prSet/>
      <dgm:spPr/>
      <dgm:t>
        <a:bodyPr/>
        <a:lstStyle/>
        <a:p>
          <a:endParaRPr lang="en-US"/>
        </a:p>
      </dgm:t>
    </dgm:pt>
    <dgm:pt modelId="{5F6E6DCF-A864-46AD-80F0-F73F9D15C94F}" type="pres">
      <dgm:prSet presAssocID="{44253810-8BDA-4890-A6AB-B4080F83E0AB}" presName="root" presStyleCnt="0">
        <dgm:presLayoutVars>
          <dgm:dir/>
          <dgm:resizeHandles val="exact"/>
        </dgm:presLayoutVars>
      </dgm:prSet>
      <dgm:spPr/>
    </dgm:pt>
    <dgm:pt modelId="{1437064C-C0D4-42F3-AE98-1E407BE9D454}" type="pres">
      <dgm:prSet presAssocID="{17D37B7D-AB48-494A-AA71-C45B65B5CFCE}" presName="compNode" presStyleCnt="0"/>
      <dgm:spPr/>
    </dgm:pt>
    <dgm:pt modelId="{3D430581-D146-40B4-B440-819A18107163}" type="pres">
      <dgm:prSet presAssocID="{17D37B7D-AB48-494A-AA71-C45B65B5CFCE}" presName="bgRect" presStyleLbl="bgShp" presStyleIdx="0" presStyleCnt="3"/>
      <dgm:spPr/>
    </dgm:pt>
    <dgm:pt modelId="{90FB9567-95DD-4229-B491-FED06F8892CA}" type="pres">
      <dgm:prSet presAssocID="{17D37B7D-AB48-494A-AA71-C45B65B5CFCE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acher"/>
        </a:ext>
      </dgm:extLst>
    </dgm:pt>
    <dgm:pt modelId="{66203259-B3FD-4895-9667-0FEE467992C9}" type="pres">
      <dgm:prSet presAssocID="{17D37B7D-AB48-494A-AA71-C45B65B5CFCE}" presName="spaceRect" presStyleCnt="0"/>
      <dgm:spPr/>
    </dgm:pt>
    <dgm:pt modelId="{4E5D4251-0280-4232-AEF8-A638E72AEBA8}" type="pres">
      <dgm:prSet presAssocID="{17D37B7D-AB48-494A-AA71-C45B65B5CFCE}" presName="parTx" presStyleLbl="revTx" presStyleIdx="0" presStyleCnt="3">
        <dgm:presLayoutVars>
          <dgm:chMax val="0"/>
          <dgm:chPref val="0"/>
        </dgm:presLayoutVars>
      </dgm:prSet>
      <dgm:spPr/>
    </dgm:pt>
    <dgm:pt modelId="{1969B499-E4A8-4C86-8B9B-8A70D6470181}" type="pres">
      <dgm:prSet presAssocID="{885BEA8D-D7CD-4013-A796-C10C582EE328}" presName="sibTrans" presStyleCnt="0"/>
      <dgm:spPr/>
    </dgm:pt>
    <dgm:pt modelId="{FB3DE282-176D-4428-B383-4EF078D4D397}" type="pres">
      <dgm:prSet presAssocID="{94416122-3836-4CC4-8E02-4F81A66A6314}" presName="compNode" presStyleCnt="0"/>
      <dgm:spPr/>
    </dgm:pt>
    <dgm:pt modelId="{2AD8A881-3060-44D8-A80B-4BFBB60E3A4C}" type="pres">
      <dgm:prSet presAssocID="{94416122-3836-4CC4-8E02-4F81A66A6314}" presName="bgRect" presStyleLbl="bgShp" presStyleIdx="1" presStyleCnt="3"/>
      <dgm:spPr/>
    </dgm:pt>
    <dgm:pt modelId="{9D3B4D98-EDBB-4AD3-B460-458B41345201}" type="pres">
      <dgm:prSet presAssocID="{94416122-3836-4CC4-8E02-4F81A66A6314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C06351E1-5006-4B18-993F-318824F56844}" type="pres">
      <dgm:prSet presAssocID="{94416122-3836-4CC4-8E02-4F81A66A6314}" presName="spaceRect" presStyleCnt="0"/>
      <dgm:spPr/>
    </dgm:pt>
    <dgm:pt modelId="{4EE866C1-79DA-4F31-8A06-38C068669DD1}" type="pres">
      <dgm:prSet presAssocID="{94416122-3836-4CC4-8E02-4F81A66A6314}" presName="parTx" presStyleLbl="revTx" presStyleIdx="1" presStyleCnt="3">
        <dgm:presLayoutVars>
          <dgm:chMax val="0"/>
          <dgm:chPref val="0"/>
        </dgm:presLayoutVars>
      </dgm:prSet>
      <dgm:spPr/>
    </dgm:pt>
    <dgm:pt modelId="{5B11B7F9-1499-4341-B4B8-3A6A812FE2F8}" type="pres">
      <dgm:prSet presAssocID="{44161273-2DC5-43EE-BD6A-4DD8E1A16879}" presName="sibTrans" presStyleCnt="0"/>
      <dgm:spPr/>
    </dgm:pt>
    <dgm:pt modelId="{2E430E43-1D4D-46FE-90A2-BB08166E76A9}" type="pres">
      <dgm:prSet presAssocID="{DE2688C8-E0DE-48BD-AA97-DACCDEE61D3E}" presName="compNode" presStyleCnt="0"/>
      <dgm:spPr/>
    </dgm:pt>
    <dgm:pt modelId="{97E6A3BE-A131-412D-AF9A-39CD29F54CB3}" type="pres">
      <dgm:prSet presAssocID="{DE2688C8-E0DE-48BD-AA97-DACCDEE61D3E}" presName="bgRect" presStyleLbl="bgShp" presStyleIdx="2" presStyleCnt="3"/>
      <dgm:spPr/>
    </dgm:pt>
    <dgm:pt modelId="{C86F8E98-948D-4409-AA6F-444440ADD01C}" type="pres">
      <dgm:prSet presAssocID="{DE2688C8-E0DE-48BD-AA97-DACCDEE61D3E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st tubes"/>
        </a:ext>
      </dgm:extLst>
    </dgm:pt>
    <dgm:pt modelId="{FE86F081-4718-46A1-BCF7-790B33E5B276}" type="pres">
      <dgm:prSet presAssocID="{DE2688C8-E0DE-48BD-AA97-DACCDEE61D3E}" presName="spaceRect" presStyleCnt="0"/>
      <dgm:spPr/>
    </dgm:pt>
    <dgm:pt modelId="{317B1099-CFC9-49F8-9401-24716FFAABEF}" type="pres">
      <dgm:prSet presAssocID="{DE2688C8-E0DE-48BD-AA97-DACCDEE61D3E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869A8D15-78ED-4354-B4CD-C542A885D913}" srcId="{44253810-8BDA-4890-A6AB-B4080F83E0AB}" destId="{DE2688C8-E0DE-48BD-AA97-DACCDEE61D3E}" srcOrd="2" destOrd="0" parTransId="{C363977B-5163-4971-BC16-231729046CC5}" sibTransId="{31859F67-66B2-4E34-823F-A0E6678BAACE}"/>
    <dgm:cxn modelId="{D83D3A48-A973-477F-B193-E7ECB3540915}" type="presOf" srcId="{94416122-3836-4CC4-8E02-4F81A66A6314}" destId="{4EE866C1-79DA-4F31-8A06-38C068669DD1}" srcOrd="0" destOrd="0" presId="urn:microsoft.com/office/officeart/2018/2/layout/IconVerticalSolidList"/>
    <dgm:cxn modelId="{F9B6DA4A-67F8-4813-9B0D-7B0D4867ACBD}" srcId="{44253810-8BDA-4890-A6AB-B4080F83E0AB}" destId="{17D37B7D-AB48-494A-AA71-C45B65B5CFCE}" srcOrd="0" destOrd="0" parTransId="{4A060CDC-01BE-4639-AD70-5F968B0CC889}" sibTransId="{885BEA8D-D7CD-4013-A796-C10C582EE328}"/>
    <dgm:cxn modelId="{A970B366-0DF2-419E-BD4B-FA91CC7EA20A}" srcId="{44253810-8BDA-4890-A6AB-B4080F83E0AB}" destId="{94416122-3836-4CC4-8E02-4F81A66A6314}" srcOrd="1" destOrd="0" parTransId="{2B0F529E-EF6A-4C46-B78A-5FCABC4DA0F8}" sibTransId="{44161273-2DC5-43EE-BD6A-4DD8E1A16879}"/>
    <dgm:cxn modelId="{9AEAE68F-ABF5-43C0-BE5B-3C9525316A19}" type="presOf" srcId="{17D37B7D-AB48-494A-AA71-C45B65B5CFCE}" destId="{4E5D4251-0280-4232-AEF8-A638E72AEBA8}" srcOrd="0" destOrd="0" presId="urn:microsoft.com/office/officeart/2018/2/layout/IconVerticalSolidList"/>
    <dgm:cxn modelId="{FBBCABB1-B649-4096-A16D-DAF906BADB32}" type="presOf" srcId="{DE2688C8-E0DE-48BD-AA97-DACCDEE61D3E}" destId="{317B1099-CFC9-49F8-9401-24716FFAABEF}" srcOrd="0" destOrd="0" presId="urn:microsoft.com/office/officeart/2018/2/layout/IconVerticalSolidList"/>
    <dgm:cxn modelId="{730C66CB-0CDB-4C7E-9551-7055079C056A}" type="presOf" srcId="{44253810-8BDA-4890-A6AB-B4080F83E0AB}" destId="{5F6E6DCF-A864-46AD-80F0-F73F9D15C94F}" srcOrd="0" destOrd="0" presId="urn:microsoft.com/office/officeart/2018/2/layout/IconVerticalSolidList"/>
    <dgm:cxn modelId="{A5B076AC-AE5B-48DC-B2EF-B5EE69079A4A}" type="presParOf" srcId="{5F6E6DCF-A864-46AD-80F0-F73F9D15C94F}" destId="{1437064C-C0D4-42F3-AE98-1E407BE9D454}" srcOrd="0" destOrd="0" presId="urn:microsoft.com/office/officeart/2018/2/layout/IconVerticalSolidList"/>
    <dgm:cxn modelId="{551433DC-0C6A-42D4-848B-A3B28E51E5E1}" type="presParOf" srcId="{1437064C-C0D4-42F3-AE98-1E407BE9D454}" destId="{3D430581-D146-40B4-B440-819A18107163}" srcOrd="0" destOrd="0" presId="urn:microsoft.com/office/officeart/2018/2/layout/IconVerticalSolidList"/>
    <dgm:cxn modelId="{27B6849E-CD3C-4F6D-A924-BB3B1E873382}" type="presParOf" srcId="{1437064C-C0D4-42F3-AE98-1E407BE9D454}" destId="{90FB9567-95DD-4229-B491-FED06F8892CA}" srcOrd="1" destOrd="0" presId="urn:microsoft.com/office/officeart/2018/2/layout/IconVerticalSolidList"/>
    <dgm:cxn modelId="{3E53F716-1B35-436E-A510-4D19C3A379AF}" type="presParOf" srcId="{1437064C-C0D4-42F3-AE98-1E407BE9D454}" destId="{66203259-B3FD-4895-9667-0FEE467992C9}" srcOrd="2" destOrd="0" presId="urn:microsoft.com/office/officeart/2018/2/layout/IconVerticalSolidList"/>
    <dgm:cxn modelId="{F3695033-2C64-4DDF-8309-EFFB854E8D6C}" type="presParOf" srcId="{1437064C-C0D4-42F3-AE98-1E407BE9D454}" destId="{4E5D4251-0280-4232-AEF8-A638E72AEBA8}" srcOrd="3" destOrd="0" presId="urn:microsoft.com/office/officeart/2018/2/layout/IconVerticalSolidList"/>
    <dgm:cxn modelId="{3559BB01-7775-4B87-BFDA-3E9A4E9EED5E}" type="presParOf" srcId="{5F6E6DCF-A864-46AD-80F0-F73F9D15C94F}" destId="{1969B499-E4A8-4C86-8B9B-8A70D6470181}" srcOrd="1" destOrd="0" presId="urn:microsoft.com/office/officeart/2018/2/layout/IconVerticalSolidList"/>
    <dgm:cxn modelId="{2608134D-AA44-45CC-B962-70740B0B800A}" type="presParOf" srcId="{5F6E6DCF-A864-46AD-80F0-F73F9D15C94F}" destId="{FB3DE282-176D-4428-B383-4EF078D4D397}" srcOrd="2" destOrd="0" presId="urn:microsoft.com/office/officeart/2018/2/layout/IconVerticalSolidList"/>
    <dgm:cxn modelId="{91F2513C-C7D9-48EE-B070-1B0016A10B9E}" type="presParOf" srcId="{FB3DE282-176D-4428-B383-4EF078D4D397}" destId="{2AD8A881-3060-44D8-A80B-4BFBB60E3A4C}" srcOrd="0" destOrd="0" presId="urn:microsoft.com/office/officeart/2018/2/layout/IconVerticalSolidList"/>
    <dgm:cxn modelId="{82266A2A-CB0F-4D50-A43E-D9D8ED1CE042}" type="presParOf" srcId="{FB3DE282-176D-4428-B383-4EF078D4D397}" destId="{9D3B4D98-EDBB-4AD3-B460-458B41345201}" srcOrd="1" destOrd="0" presId="urn:microsoft.com/office/officeart/2018/2/layout/IconVerticalSolidList"/>
    <dgm:cxn modelId="{962B073F-3E91-4229-927B-77E378AD94F8}" type="presParOf" srcId="{FB3DE282-176D-4428-B383-4EF078D4D397}" destId="{C06351E1-5006-4B18-993F-318824F56844}" srcOrd="2" destOrd="0" presId="urn:microsoft.com/office/officeart/2018/2/layout/IconVerticalSolidList"/>
    <dgm:cxn modelId="{3D72BE2A-3C68-4129-AA5F-3ED47036FCC5}" type="presParOf" srcId="{FB3DE282-176D-4428-B383-4EF078D4D397}" destId="{4EE866C1-79DA-4F31-8A06-38C068669DD1}" srcOrd="3" destOrd="0" presId="urn:microsoft.com/office/officeart/2018/2/layout/IconVerticalSolidList"/>
    <dgm:cxn modelId="{EA810DA5-706D-4EAD-A9AA-EF2A893EF6F6}" type="presParOf" srcId="{5F6E6DCF-A864-46AD-80F0-F73F9D15C94F}" destId="{5B11B7F9-1499-4341-B4B8-3A6A812FE2F8}" srcOrd="3" destOrd="0" presId="urn:microsoft.com/office/officeart/2018/2/layout/IconVerticalSolidList"/>
    <dgm:cxn modelId="{FF607794-D674-4B7B-B8F5-68B1DEF44E30}" type="presParOf" srcId="{5F6E6DCF-A864-46AD-80F0-F73F9D15C94F}" destId="{2E430E43-1D4D-46FE-90A2-BB08166E76A9}" srcOrd="4" destOrd="0" presId="urn:microsoft.com/office/officeart/2018/2/layout/IconVerticalSolidList"/>
    <dgm:cxn modelId="{41BD4DCA-D274-4D81-8108-D8862735474F}" type="presParOf" srcId="{2E430E43-1D4D-46FE-90A2-BB08166E76A9}" destId="{97E6A3BE-A131-412D-AF9A-39CD29F54CB3}" srcOrd="0" destOrd="0" presId="urn:microsoft.com/office/officeart/2018/2/layout/IconVerticalSolidList"/>
    <dgm:cxn modelId="{B3ECFCD9-033F-4659-A231-197DD0E644A9}" type="presParOf" srcId="{2E430E43-1D4D-46FE-90A2-BB08166E76A9}" destId="{C86F8E98-948D-4409-AA6F-444440ADD01C}" srcOrd="1" destOrd="0" presId="urn:microsoft.com/office/officeart/2018/2/layout/IconVerticalSolidList"/>
    <dgm:cxn modelId="{3E25FEA1-A834-4B2A-88F6-5EA878405C2C}" type="presParOf" srcId="{2E430E43-1D4D-46FE-90A2-BB08166E76A9}" destId="{FE86F081-4718-46A1-BCF7-790B33E5B276}" srcOrd="2" destOrd="0" presId="urn:microsoft.com/office/officeart/2018/2/layout/IconVerticalSolidList"/>
    <dgm:cxn modelId="{0EBEC27D-90C5-4C75-B59C-0F2488F6C614}" type="presParOf" srcId="{2E430E43-1D4D-46FE-90A2-BB08166E76A9}" destId="{317B1099-CFC9-49F8-9401-24716FFAABEF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D430581-D146-40B4-B440-819A18107163}">
      <dsp:nvSpPr>
        <dsp:cNvPr id="0" name=""/>
        <dsp:cNvSpPr/>
      </dsp:nvSpPr>
      <dsp:spPr>
        <a:xfrm>
          <a:off x="0" y="607"/>
          <a:ext cx="6628804" cy="142239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0FB9567-95DD-4229-B491-FED06F8892CA}">
      <dsp:nvSpPr>
        <dsp:cNvPr id="0" name=""/>
        <dsp:cNvSpPr/>
      </dsp:nvSpPr>
      <dsp:spPr>
        <a:xfrm>
          <a:off x="430272" y="320645"/>
          <a:ext cx="782314" cy="78231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E5D4251-0280-4232-AEF8-A638E72AEBA8}">
      <dsp:nvSpPr>
        <dsp:cNvPr id="0" name=""/>
        <dsp:cNvSpPr/>
      </dsp:nvSpPr>
      <dsp:spPr>
        <a:xfrm>
          <a:off x="1642860" y="607"/>
          <a:ext cx="4985943" cy="14223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0536" tIns="150536" rIns="150536" bIns="150536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Lecture</a:t>
          </a:r>
        </a:p>
      </dsp:txBody>
      <dsp:txXfrm>
        <a:off x="1642860" y="607"/>
        <a:ext cx="4985943" cy="1422390"/>
      </dsp:txXfrm>
    </dsp:sp>
    <dsp:sp modelId="{2AD8A881-3060-44D8-A80B-4BFBB60E3A4C}">
      <dsp:nvSpPr>
        <dsp:cNvPr id="0" name=""/>
        <dsp:cNvSpPr/>
      </dsp:nvSpPr>
      <dsp:spPr>
        <a:xfrm>
          <a:off x="0" y="1778595"/>
          <a:ext cx="6628804" cy="142239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D3B4D98-EDBB-4AD3-B460-458B41345201}">
      <dsp:nvSpPr>
        <dsp:cNvPr id="0" name=""/>
        <dsp:cNvSpPr/>
      </dsp:nvSpPr>
      <dsp:spPr>
        <a:xfrm>
          <a:off x="430272" y="2098633"/>
          <a:ext cx="782314" cy="78231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EE866C1-79DA-4F31-8A06-38C068669DD1}">
      <dsp:nvSpPr>
        <dsp:cNvPr id="0" name=""/>
        <dsp:cNvSpPr/>
      </dsp:nvSpPr>
      <dsp:spPr>
        <a:xfrm>
          <a:off x="1642860" y="1778595"/>
          <a:ext cx="4985943" cy="14223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0536" tIns="150536" rIns="150536" bIns="150536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Pick up where you left off with GitHub intro and </a:t>
          </a:r>
        </a:p>
      </dsp:txBody>
      <dsp:txXfrm>
        <a:off x="1642860" y="1778595"/>
        <a:ext cx="4985943" cy="1422390"/>
      </dsp:txXfrm>
    </dsp:sp>
    <dsp:sp modelId="{97E6A3BE-A131-412D-AF9A-39CD29F54CB3}">
      <dsp:nvSpPr>
        <dsp:cNvPr id="0" name=""/>
        <dsp:cNvSpPr/>
      </dsp:nvSpPr>
      <dsp:spPr>
        <a:xfrm>
          <a:off x="0" y="3556583"/>
          <a:ext cx="6628804" cy="142239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86F8E98-948D-4409-AA6F-444440ADD01C}">
      <dsp:nvSpPr>
        <dsp:cNvPr id="0" name=""/>
        <dsp:cNvSpPr/>
      </dsp:nvSpPr>
      <dsp:spPr>
        <a:xfrm>
          <a:off x="430272" y="3876620"/>
          <a:ext cx="782314" cy="78231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7B1099-CFC9-49F8-9401-24716FFAABEF}">
      <dsp:nvSpPr>
        <dsp:cNvPr id="0" name=""/>
        <dsp:cNvSpPr/>
      </dsp:nvSpPr>
      <dsp:spPr>
        <a:xfrm>
          <a:off x="1642860" y="3556583"/>
          <a:ext cx="4985943" cy="14223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0536" tIns="150536" rIns="150536" bIns="150536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Complete second lab activity (building off first)</a:t>
          </a:r>
        </a:p>
      </dsp:txBody>
      <dsp:txXfrm>
        <a:off x="1642860" y="3556583"/>
        <a:ext cx="4985943" cy="142239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8T14:16:27.8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24575,'0'0'-8191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8T14:16:28.7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8T14:16:29.3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40B6BF-36C2-FE40-9D87-74A6571A2F6B}" type="datetimeFigureOut">
              <a:rPr lang="en-US" smtClean="0"/>
              <a:t>9/21/22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41C3B9-7C5A-544A-A12C-9D7873C13B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2130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0D5C3A-A955-5A40-9462-01A264051331}" type="datetimeFigureOut">
              <a:rPr lang="en-US" smtClean="0"/>
              <a:t>9/21/22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5CEDF-D07B-A646-93C9-6161A8EFCB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0320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0D5C3A-A955-5A40-9462-01A264051331}" type="datetimeFigureOut">
              <a:rPr lang="en-US" smtClean="0"/>
              <a:t>9/21/22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5CEDF-D07B-A646-93C9-6161A8EFCB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6659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0D5C3A-A955-5A40-9462-01A264051331}" type="datetimeFigureOut">
              <a:rPr lang="en-US" smtClean="0"/>
              <a:t>9/21/22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5CEDF-D07B-A646-93C9-6161A8EFCBF1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496949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0D5C3A-A955-5A40-9462-01A264051331}" type="datetimeFigureOut">
              <a:rPr lang="en-US" smtClean="0"/>
              <a:t>9/21/22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5CEDF-D07B-A646-93C9-6161A8EFCB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8661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0D5C3A-A955-5A40-9462-01A264051331}" type="datetimeFigureOut">
              <a:rPr lang="en-US" smtClean="0"/>
              <a:t>9/21/22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5CEDF-D07B-A646-93C9-6161A8EFCBF1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174076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0D5C3A-A955-5A40-9462-01A264051331}" type="datetimeFigureOut">
              <a:rPr lang="en-US" smtClean="0"/>
              <a:t>9/21/22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5CEDF-D07B-A646-93C9-6161A8EFCB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42058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0D5C3A-A955-5A40-9462-01A264051331}" type="datetimeFigureOut">
              <a:rPr lang="en-US" smtClean="0"/>
              <a:t>9/21/22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5CEDF-D07B-A646-93C9-6161A8EFCB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30372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0D5C3A-A955-5A40-9462-01A264051331}" type="datetimeFigureOut">
              <a:rPr lang="en-US" smtClean="0"/>
              <a:t>9/21/22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5CEDF-D07B-A646-93C9-6161A8EFCB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55257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92B884-A477-56DB-B718-32F88AA35F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05D37A-13AD-7814-4F2A-7C85154E5B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B9D516-ECBB-75C4-8ACB-B27D72F1CC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CE126-11F7-421C-92F1-B593A3DBAE8E}" type="datetimeFigureOut">
              <a:rPr lang="en-US" smtClean="0"/>
              <a:t>9/21/22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0F4BD1-4782-1E28-1292-D96F170CFA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44065C-77F1-69EC-D55B-3418358B9B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97656A-00DD-4F25-B6D6-4DB44AF940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38480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56461-2CB3-9105-E57A-E4E6BC177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D4F48E-AEC0-B04D-5132-170CE51056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A25607-96E8-BCF8-E538-C3D4B8F02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CE126-11F7-421C-92F1-B593A3DBAE8E}" type="datetimeFigureOut">
              <a:rPr lang="en-US" smtClean="0"/>
              <a:t>9/21/22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7627DC-AF52-5D19-C505-D939D320BF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A4D582-3BA9-E0D1-F915-5E5879228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97656A-00DD-4F25-B6D6-4DB44AF940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115973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8AC9F-C736-A0FF-7E55-2C4056FC3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73E411-A227-FFF7-22E8-3BD4ED9956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39CA93-3296-9E95-8558-1241B9838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CE126-11F7-421C-92F1-B593A3DBAE8E}" type="datetimeFigureOut">
              <a:rPr lang="en-US" smtClean="0"/>
              <a:t>9/21/22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E82CF4-F69B-9D8C-BE27-6E03B16CF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3E5EB2-DC6C-C279-8802-22EA10834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97656A-00DD-4F25-B6D6-4DB44AF940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1434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0D5C3A-A955-5A40-9462-01A264051331}" type="datetimeFigureOut">
              <a:rPr lang="en-US" smtClean="0"/>
              <a:t>9/21/22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5CEDF-D07B-A646-93C9-6161A8EFCB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29742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4BD913-8F1A-8C77-6461-092E6150BC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1C5097-FDD8-F524-EB98-BAC1005109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AF6552-F295-5976-1856-FC1E4040BF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5CE654-F261-A767-E5CB-6C8D29CDE7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CE126-11F7-421C-92F1-B593A3DBAE8E}" type="datetimeFigureOut">
              <a:rPr lang="en-US" smtClean="0"/>
              <a:t>9/21/22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C86AE0-6ED5-1FCD-AA8F-CD4CF0CF63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91010B-C378-5292-FB09-B7F09AB00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97656A-00DD-4F25-B6D6-4DB44AF940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05782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B6DB5E-7B65-6979-6A10-539CCB301F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EBDA77-4FF4-D31C-8874-B09315642A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F38EC4-FC15-8229-9756-07DF6EBF37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A0D0C8E-5E59-B588-973C-4D248435827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D70A304-0E2D-42BB-51ED-36BCDBADE40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33E2168-99EA-A040-C25F-2A91C54C1E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CE126-11F7-421C-92F1-B593A3DBAE8E}" type="datetimeFigureOut">
              <a:rPr lang="en-US" smtClean="0"/>
              <a:t>9/21/22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9DBF242-50C6-7BAC-82A6-16E0A50CB7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70AD6AC-43F2-9434-69D0-378E246DC1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97656A-00DD-4F25-B6D6-4DB44AF940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00479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389377-AD9D-4D4F-3FF8-BF6F9C721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E59EEAE-FBE3-A54E-3CAA-FFC42DB4CF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CE126-11F7-421C-92F1-B593A3DBAE8E}" type="datetimeFigureOut">
              <a:rPr lang="en-US" smtClean="0"/>
              <a:t>9/21/22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375FEF-3CCC-9B80-8E9F-82B0B6396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71DECF-98D4-3EA6-CE42-C37A943D15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97656A-00DD-4F25-B6D6-4DB44AF940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54927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C39DC22-5700-01A5-214A-0851BC5D75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CE126-11F7-421C-92F1-B593A3DBAE8E}" type="datetimeFigureOut">
              <a:rPr lang="en-US" smtClean="0"/>
              <a:t>9/21/22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D4DA393-4EB6-C7C0-0102-63CCAB6CAD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8B6F96-AB6C-AAD6-3356-27C71B68AB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97656A-00DD-4F25-B6D6-4DB44AF940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37512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AB1983-70A2-BF6E-2203-3E9960AAB1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B41990-B756-9AA6-5199-198721C9EB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62E700-073F-BBD5-0346-A1116D7A02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5C4B89-A32D-CD09-5BB1-50E5BADE71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CE126-11F7-421C-92F1-B593A3DBAE8E}" type="datetimeFigureOut">
              <a:rPr lang="en-US" smtClean="0"/>
              <a:t>9/21/22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BD6681-E4EE-8177-D42E-9213F98C65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A30424-7D51-5E04-4FC1-808D58B5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97656A-00DD-4F25-B6D6-4DB44AF940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70745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8063BD-697C-6B98-0355-BC211FB7E1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4F7D1AC-37C5-C7CC-3D8A-2D4ED1CFDD0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EC271B-EF11-44E2-B10D-F96D7D34A7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2B92C3-00C4-91CD-750A-5A07931877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CE126-11F7-421C-92F1-B593A3DBAE8E}" type="datetimeFigureOut">
              <a:rPr lang="en-US" smtClean="0"/>
              <a:t>9/21/22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5775F0-9BEF-D9AB-2748-144C649D59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BD521B-CFD5-D216-A236-7C3420209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97656A-00DD-4F25-B6D6-4DB44AF940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22553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A14E9-587F-1127-5927-C7731FD50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927B28C-4560-7D28-6E1B-C19C8EE1CB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AB4CFD-0B53-0FD0-4FB9-C15D9E4959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CE126-11F7-421C-92F1-B593A3DBAE8E}" type="datetimeFigureOut">
              <a:rPr lang="en-US" smtClean="0"/>
              <a:t>9/21/22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530436-C4B5-C008-C851-CD1CA44D47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26BECB-35F9-1D83-D211-3B844D2AF2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97656A-00DD-4F25-B6D6-4DB44AF940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85827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25E1965-2ECD-C1B3-6E93-95C63F59504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BD752A-09B5-CAB6-3036-91BD838B9C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CBC99B-F4AF-2893-DE2F-4B5E2AC515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CE126-11F7-421C-92F1-B593A3DBAE8E}" type="datetimeFigureOut">
              <a:rPr lang="en-US" smtClean="0"/>
              <a:t>9/21/22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65DB45-D7B6-D757-870D-F09B508C11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ACF0BB-A2EC-9159-C6F3-7780A583A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97656A-00DD-4F25-B6D6-4DB44AF940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9308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0D5C3A-A955-5A40-9462-01A264051331}" type="datetimeFigureOut">
              <a:rPr lang="en-US" smtClean="0"/>
              <a:t>9/21/22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5CEDF-D07B-A646-93C9-6161A8EFCB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8181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0D5C3A-A955-5A40-9462-01A264051331}" type="datetimeFigureOut">
              <a:rPr lang="en-US" smtClean="0"/>
              <a:t>9/21/22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5CEDF-D07B-A646-93C9-6161A8EFCB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5140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0D5C3A-A955-5A40-9462-01A264051331}" type="datetimeFigureOut">
              <a:rPr lang="en-US" smtClean="0"/>
              <a:t>9/21/22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5CEDF-D07B-A646-93C9-6161A8EFCB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8256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0D5C3A-A955-5A40-9462-01A264051331}" type="datetimeFigureOut">
              <a:rPr lang="en-US" smtClean="0"/>
              <a:t>9/21/22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5CEDF-D07B-A646-93C9-6161A8EFCB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9182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0D5C3A-A955-5A40-9462-01A264051331}" type="datetimeFigureOut">
              <a:rPr lang="en-US" smtClean="0"/>
              <a:t>9/21/22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5CEDF-D07B-A646-93C9-6161A8EFCB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0661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0D5C3A-A955-5A40-9462-01A264051331}" type="datetimeFigureOut">
              <a:rPr lang="en-US" smtClean="0"/>
              <a:t>9/21/22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5CEDF-D07B-A646-93C9-6161A8EFCB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507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0D5C3A-A955-5A40-9462-01A264051331}" type="datetimeFigureOut">
              <a:rPr lang="en-US" smtClean="0"/>
              <a:t>9/21/22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5CEDF-D07B-A646-93C9-6161A8EFCB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5568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0D5C3A-A955-5A40-9462-01A264051331}" type="datetimeFigureOut">
              <a:rPr lang="en-US" smtClean="0"/>
              <a:t>9/21/22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6995CEDF-D07B-A646-93C9-6161A8EFCB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1714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07967DD-1695-2CAF-280E-97D24116B0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7AB2D8-CC4F-F051-77A5-62A8C9EDBF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54B0D9-58C3-2367-3783-415BFFECAA8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ACE126-11F7-421C-92F1-B593A3DBAE8E}" type="datetimeFigureOut">
              <a:rPr lang="en-US" smtClean="0"/>
              <a:t>9/21/22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886B1C-8D64-9664-2DEA-D016178088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463137-701E-D75F-28D0-20284AB292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97656A-00DD-4F25-B6D6-4DB44AF940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176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6WReFkfrUIk?feature=oembed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QKbJxytERvg?feature=oembed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-td7YT-Pums?feature=oembed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3.png"/><Relationship Id="rId7" Type="http://schemas.openxmlformats.org/officeDocument/2006/relationships/customXml" Target="../ink/ink3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7.xml"/><Relationship Id="rId6" Type="http://schemas.openxmlformats.org/officeDocument/2006/relationships/customXml" Target="../ink/ink2.xml"/><Relationship Id="rId5" Type="http://schemas.openxmlformats.org/officeDocument/2006/relationships/image" Target="../media/image30.png"/><Relationship Id="rId4" Type="http://schemas.openxmlformats.org/officeDocument/2006/relationships/customXml" Target="../ink/ink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hanacademy.org/science/physics/circuits-topic/circuits-resistance/v/circuits-part-1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7">
            <a:extLst>
              <a:ext uri="{FF2B5EF4-FFF2-40B4-BE49-F238E27FC236}">
                <a16:creationId xmlns:a16="http://schemas.microsoft.com/office/drawing/2014/main" id="{61E575F1-F3B9-074C-99C2-7CB901C9A88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9091" t="6913" b="24906"/>
          <a:stretch/>
        </p:blipFill>
        <p:spPr>
          <a:xfrm>
            <a:off x="1" y="10"/>
            <a:ext cx="12191999" cy="6857990"/>
          </a:xfrm>
          <a:prstGeom prst="rect">
            <a:avLst/>
          </a:prstGeom>
        </p:spPr>
      </p:pic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F5F0CD5C-72F3-4090-8A69-8E15CB432A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Parallelogram 12">
            <a:extLst>
              <a:ext uri="{FF2B5EF4-FFF2-40B4-BE49-F238E27FC236}">
                <a16:creationId xmlns:a16="http://schemas.microsoft.com/office/drawing/2014/main" id="{217496A2-9394-4FB7-BA0E-717D2D2E7A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33800" y="0"/>
            <a:ext cx="7315200" cy="6858000"/>
          </a:xfrm>
          <a:prstGeom prst="parallelogram">
            <a:avLst>
              <a:gd name="adj" fmla="val 15925"/>
            </a:avLst>
          </a:prstGeom>
          <a:solidFill>
            <a:schemeClr val="bg1">
              <a:alpha val="8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02CF681-4765-4E88-802F-B2474DCD51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D57B2BA-243C-45C7-A5D8-46CA719437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23">
            <a:extLst>
              <a:ext uri="{FF2B5EF4-FFF2-40B4-BE49-F238E27FC236}">
                <a16:creationId xmlns:a16="http://schemas.microsoft.com/office/drawing/2014/main" id="{67374FB5-CBB7-46FF-95B5-2251BC6856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5">
            <a:extLst>
              <a:ext uri="{FF2B5EF4-FFF2-40B4-BE49-F238E27FC236}">
                <a16:creationId xmlns:a16="http://schemas.microsoft.com/office/drawing/2014/main" id="{34BCEAB7-D9E0-40A4-9254-8593BD346E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D567A354-BB63-405C-8E5F-2F510E670F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B2ABC6-AD3B-2241-B8A3-D8C6DB49ED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91450" y="1678665"/>
            <a:ext cx="4482553" cy="2369131"/>
          </a:xfrm>
        </p:spPr>
        <p:txBody>
          <a:bodyPr>
            <a:normAutofit/>
          </a:bodyPr>
          <a:lstStyle/>
          <a:p>
            <a:r>
              <a:rPr lang="en-US" dirty="0"/>
              <a:t>OCN 479-001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8B8ADBDE-950C-468F-C348-F1BC534C09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88276" y="4050832"/>
            <a:ext cx="4485725" cy="1096899"/>
          </a:xfrm>
        </p:spPr>
        <p:txBody>
          <a:bodyPr>
            <a:normAutofit/>
          </a:bodyPr>
          <a:lstStyle/>
          <a:p>
            <a:r>
              <a:rPr lang="en-US" dirty="0"/>
              <a:t>Electronics 101</a:t>
            </a:r>
          </a:p>
          <a:p>
            <a:endParaRPr lang="en-US" dirty="0"/>
          </a:p>
        </p:txBody>
      </p:sp>
      <p:sp>
        <p:nvSpPr>
          <p:cNvPr id="25" name="Rectangle 27">
            <a:extLst>
              <a:ext uri="{FF2B5EF4-FFF2-40B4-BE49-F238E27FC236}">
                <a16:creationId xmlns:a16="http://schemas.microsoft.com/office/drawing/2014/main" id="{9185A8D7-2F20-4F7A-97BE-21DB1654C7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7" name="Rectangle 28">
            <a:extLst>
              <a:ext uri="{FF2B5EF4-FFF2-40B4-BE49-F238E27FC236}">
                <a16:creationId xmlns:a16="http://schemas.microsoft.com/office/drawing/2014/main" id="{CB65BD56-22B3-4E13-BFCA-B8E8BEB92D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Rectangle 29">
            <a:extLst>
              <a:ext uri="{FF2B5EF4-FFF2-40B4-BE49-F238E27FC236}">
                <a16:creationId xmlns:a16="http://schemas.microsoft.com/office/drawing/2014/main" id="{6790ED68-BCA0-4247-A72F-1CB85DF068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1" name="Isosceles Triangle 30">
            <a:extLst>
              <a:ext uri="{FF2B5EF4-FFF2-40B4-BE49-F238E27FC236}">
                <a16:creationId xmlns:a16="http://schemas.microsoft.com/office/drawing/2014/main" id="{DD0F2B3F-DC55-4FA7-B667-1ACD079209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1336312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50BEECB-CD93-9D94-362F-3982760B4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421" y="209885"/>
            <a:ext cx="8596668" cy="1320800"/>
          </a:xfrm>
        </p:spPr>
        <p:txBody>
          <a:bodyPr/>
          <a:lstStyle/>
          <a:p>
            <a:r>
              <a:rPr lang="en-US" dirty="0"/>
              <a:t>Part 1: How to use a breadboard</a:t>
            </a:r>
          </a:p>
        </p:txBody>
      </p:sp>
      <p:pic>
        <p:nvPicPr>
          <p:cNvPr id="5" name="Online Media 4" descr="How to Use a Breadboard">
            <a:hlinkClick r:id="" action="ppaction://media"/>
            <a:extLst>
              <a:ext uri="{FF2B5EF4-FFF2-40B4-BE49-F238E27FC236}">
                <a16:creationId xmlns:a16="http://schemas.microsoft.com/office/drawing/2014/main" id="{29D615CB-7847-3978-AE9C-850A6F997E38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239633" y="974339"/>
            <a:ext cx="9712733" cy="5488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370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50BEECB-CD93-9D94-362F-3982760B4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421" y="209885"/>
            <a:ext cx="8596668" cy="1320800"/>
          </a:xfrm>
        </p:spPr>
        <p:txBody>
          <a:bodyPr/>
          <a:lstStyle/>
          <a:p>
            <a:r>
              <a:rPr lang="en-US" dirty="0"/>
              <a:t>Part 2: Soldering</a:t>
            </a:r>
          </a:p>
        </p:txBody>
      </p:sp>
      <p:pic>
        <p:nvPicPr>
          <p:cNvPr id="6" name="Online Media 5" descr="Collin's Lab: Soldering">
            <a:hlinkClick r:id="" action="ppaction://media"/>
            <a:extLst>
              <a:ext uri="{FF2B5EF4-FFF2-40B4-BE49-F238E27FC236}">
                <a16:creationId xmlns:a16="http://schemas.microsoft.com/office/drawing/2014/main" id="{2D4CA260-59F9-4647-2F7B-E845F3F5E327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337083" y="870285"/>
            <a:ext cx="9517834" cy="5378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511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50BEECB-CD93-9D94-362F-3982760B4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421" y="209885"/>
            <a:ext cx="10332536" cy="1320800"/>
          </a:xfrm>
        </p:spPr>
        <p:txBody>
          <a:bodyPr/>
          <a:lstStyle/>
          <a:p>
            <a:r>
              <a:rPr lang="en-US" dirty="0"/>
              <a:t>Part 3: Transistors (and way too much bass—sorry)</a:t>
            </a:r>
          </a:p>
        </p:txBody>
      </p:sp>
      <p:pic>
        <p:nvPicPr>
          <p:cNvPr id="5" name="Online Media 4" descr="MAKE presents: The Transistor">
            <a:hlinkClick r:id="" action="ppaction://media"/>
            <a:extLst>
              <a:ext uri="{FF2B5EF4-FFF2-40B4-BE49-F238E27FC236}">
                <a16:creationId xmlns:a16="http://schemas.microsoft.com/office/drawing/2014/main" id="{2F2F5340-E58D-1F49-8749-F38D70513286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502033" y="1272746"/>
            <a:ext cx="9385136" cy="5302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055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FF4329-5473-9A73-871B-EFBB5B1BE7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lab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0B065A-CA5F-628B-3DE2-FE9F9AA4C9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en-US" dirty="0"/>
              <a:t>Finish last week’s if you haven’t</a:t>
            </a:r>
          </a:p>
          <a:p>
            <a:pPr>
              <a:buFont typeface="+mj-lt"/>
              <a:buAutoNum type="arabicPeriod"/>
            </a:pPr>
            <a:r>
              <a:rPr lang="en-US" dirty="0"/>
              <a:t>Send me links as described in assignment post on Canvas</a:t>
            </a:r>
          </a:p>
          <a:p>
            <a:pPr>
              <a:buFont typeface="+mj-lt"/>
              <a:buAutoNum type="arabicPeriod"/>
            </a:pPr>
            <a:r>
              <a:rPr lang="en-US" dirty="0"/>
              <a:t>Find GitHub repo for </a:t>
            </a:r>
            <a:r>
              <a:rPr lang="en-US" dirty="0" err="1"/>
              <a:t>Eidam</a:t>
            </a:r>
            <a:r>
              <a:rPr lang="en-US" dirty="0"/>
              <a:t> et al. paper</a:t>
            </a:r>
          </a:p>
          <a:p>
            <a:pPr>
              <a:buFont typeface="+mj-lt"/>
              <a:buAutoNum type="arabicPeriod"/>
            </a:pPr>
            <a:r>
              <a:rPr lang="en-US" dirty="0"/>
              <a:t>Sketch basic circuitry for </a:t>
            </a:r>
            <a:r>
              <a:rPr lang="en-US" dirty="0" err="1"/>
              <a:t>Eidam</a:t>
            </a:r>
            <a:r>
              <a:rPr lang="en-US" dirty="0"/>
              <a:t> et al. design</a:t>
            </a:r>
          </a:p>
          <a:p>
            <a:pPr>
              <a:buFont typeface="+mj-lt"/>
              <a:buAutoNum type="arabicPeriod"/>
            </a:pPr>
            <a:r>
              <a:rPr lang="en-US" dirty="0"/>
              <a:t>Find components for </a:t>
            </a:r>
            <a:r>
              <a:rPr lang="en-US" dirty="0" err="1"/>
              <a:t>Eidam</a:t>
            </a:r>
            <a:r>
              <a:rPr lang="en-US" dirty="0"/>
              <a:t> et al. design and breadboard</a:t>
            </a:r>
          </a:p>
        </p:txBody>
      </p:sp>
    </p:spTree>
    <p:extLst>
      <p:ext uri="{BB962C8B-B14F-4D97-AF65-F5344CB8AC3E}">
        <p14:creationId xmlns:p14="http://schemas.microsoft.com/office/powerpoint/2010/main" val="23229155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40E7708-AE4F-5690-7871-DD32BCA090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986" b="-2986"/>
          <a:stretch/>
        </p:blipFill>
        <p:spPr>
          <a:xfrm>
            <a:off x="4417703" y="0"/>
            <a:ext cx="7774297" cy="6858000"/>
          </a:xfrm>
          <a:prstGeom prst="rect">
            <a:avLst/>
          </a:prstGeom>
        </p:spPr>
      </p:pic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B7DE523F-BCEF-39AB-818C-B998D15351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092" y="401948"/>
            <a:ext cx="3962553" cy="194310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CF22C741-129E-96C8-7D83-A726BBEAE1DC}"/>
                  </a:ext>
                </a:extLst>
              </p14:cNvPr>
              <p14:cNvContentPartPr/>
              <p14:nvPr/>
            </p14:nvContentPartPr>
            <p14:xfrm>
              <a:off x="11110695" y="1204500"/>
              <a:ext cx="360" cy="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CF22C741-129E-96C8-7D83-A726BBEAE1D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102055" y="1195500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D11AD0A1-0007-AD72-ECB0-95FDF59E0907}"/>
              </a:ext>
            </a:extLst>
          </p:cNvPr>
          <p:cNvGrpSpPr/>
          <p:nvPr/>
        </p:nvGrpSpPr>
        <p:grpSpPr>
          <a:xfrm>
            <a:off x="11339295" y="761700"/>
            <a:ext cx="360" cy="360"/>
            <a:chOff x="11339295" y="761700"/>
            <a:chExt cx="360" cy="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F1516937-E769-14FC-E4A2-C0B7EB62130D}"/>
                    </a:ext>
                  </a:extLst>
                </p14:cNvPr>
                <p14:cNvContentPartPr/>
                <p14:nvPr/>
              </p14:nvContentPartPr>
              <p14:xfrm>
                <a:off x="11339295" y="761700"/>
                <a:ext cx="360" cy="3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F1516937-E769-14FC-E4A2-C0B7EB62130D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1330295" y="75306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5F1897D8-6174-A2A8-8FC3-70CC04E588AB}"/>
                    </a:ext>
                  </a:extLst>
                </p14:cNvPr>
                <p14:cNvContentPartPr/>
                <p14:nvPr/>
              </p14:nvContentPartPr>
              <p14:xfrm>
                <a:off x="11339295" y="761700"/>
                <a:ext cx="360" cy="3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5F1897D8-6174-A2A8-8FC3-70CC04E588AB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1330295" y="75306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87EB3BD6-EB62-1392-0737-8D4E39DB7F37}"/>
              </a:ext>
            </a:extLst>
          </p:cNvPr>
          <p:cNvSpPr/>
          <p:nvPr/>
        </p:nvSpPr>
        <p:spPr>
          <a:xfrm>
            <a:off x="11267488" y="0"/>
            <a:ext cx="924512" cy="911519"/>
          </a:xfrm>
          <a:prstGeom prst="rect">
            <a:avLst/>
          </a:prstGeom>
          <a:solidFill>
            <a:srgbClr val="F8F8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ADF749A-3917-FD70-F8D4-0F498CACF2D9}"/>
              </a:ext>
            </a:extLst>
          </p:cNvPr>
          <p:cNvSpPr txBox="1"/>
          <p:nvPr/>
        </p:nvSpPr>
        <p:spPr>
          <a:xfrm>
            <a:off x="332092" y="2647193"/>
            <a:ext cx="40240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Gisha" panose="020B0604020202020204" pitchFamily="34" charset="-79"/>
              </a:rPr>
              <a:t>Short-term (8-10 days),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Gisha" panose="020B0604020202020204" pitchFamily="34" charset="-79"/>
              </a:rPr>
              <a:t>hands-on study abroad trips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Gisha" panose="020B0604020202020204" pitchFamily="34" charset="-79"/>
              </a:rPr>
              <a:t>focused on sustainability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F7C603D-48BF-EC9B-FA7E-9761F9C2D068}"/>
              </a:ext>
            </a:extLst>
          </p:cNvPr>
          <p:cNvSpPr txBox="1"/>
          <p:nvPr/>
        </p:nvSpPr>
        <p:spPr>
          <a:xfrm>
            <a:off x="1646897" y="6456052"/>
            <a:ext cx="88982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sha" panose="020B0502040204020203" pitchFamily="34" charset="-79"/>
                <a:ea typeface="+mn-ea"/>
                <a:cs typeface="Gisha" panose="020B0502040204020203" pitchFamily="34" charset="-79"/>
              </a:rPr>
              <a:t>UNCW Ambassador: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sha" panose="020B0502040204020203" pitchFamily="34" charset="-79"/>
                <a:ea typeface="+mn-ea"/>
                <a:cs typeface="Gisha" panose="020B0502040204020203" pitchFamily="34" charset="-79"/>
              </a:rPr>
              <a:t> Shelby Diehl | </a:t>
            </a:r>
            <a:r>
              <a:rPr kumimoji="0" lang="en-US" sz="14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sha" panose="020B0502040204020203" pitchFamily="34" charset="-79"/>
                <a:ea typeface="+mn-ea"/>
                <a:cs typeface="Gisha" panose="020B0502040204020203" pitchFamily="34" charset="-79"/>
              </a:rPr>
              <a:t>Contact: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sha" panose="020B0502040204020203" pitchFamily="34" charset="-79"/>
                <a:ea typeface="+mn-ea"/>
                <a:cs typeface="Gisha" panose="020B0502040204020203" pitchFamily="34" charset="-79"/>
              </a:rPr>
              <a:t> svd3491@uncw.edu | </a:t>
            </a:r>
            <a:r>
              <a:rPr kumimoji="0" lang="en-US" sz="14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sha" panose="020B0502040204020203" pitchFamily="34" charset="-79"/>
                <a:ea typeface="+mn-ea"/>
                <a:cs typeface="Gisha" panose="020B0502040204020203" pitchFamily="34" charset="-79"/>
              </a:rPr>
              <a:t>Connect: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sha" panose="020B0502040204020203" pitchFamily="34" charset="-79"/>
                <a:ea typeface="+mn-ea"/>
                <a:cs typeface="Gisha" panose="020B0502040204020203" pitchFamily="34" charset="-79"/>
              </a:rPr>
              <a:t> www.linkedin.com/in/shelby-diehl/</a:t>
            </a:r>
          </a:p>
        </p:txBody>
      </p:sp>
      <p:pic>
        <p:nvPicPr>
          <p:cNvPr id="26" name="Picture 25" descr="Qr code&#10;&#10;Description automatically generated">
            <a:extLst>
              <a:ext uri="{FF2B5EF4-FFF2-40B4-BE49-F238E27FC236}">
                <a16:creationId xmlns:a16="http://schemas.microsoft.com/office/drawing/2014/main" id="{E77D4E6A-FBD9-1D87-8DD9-464F31FE208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737" y="4063246"/>
            <a:ext cx="2069124" cy="208084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932EDACB-07BC-3DDF-511C-EB893D270C91}"/>
              </a:ext>
            </a:extLst>
          </p:cNvPr>
          <p:cNvSpPr txBox="1"/>
          <p:nvPr/>
        </p:nvSpPr>
        <p:spPr>
          <a:xfrm>
            <a:off x="2663299" y="4353089"/>
            <a:ext cx="1473865" cy="923330"/>
          </a:xfrm>
          <a:prstGeom prst="rect">
            <a:avLst/>
          </a:prstGeom>
          <a:noFill/>
          <a:ln w="28575">
            <a:solidFill>
              <a:srgbClr val="21D395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sha" panose="020B0502040204020203" pitchFamily="34" charset="-79"/>
                <a:ea typeface="+mn-ea"/>
                <a:cs typeface="Gisha" panose="020B0502040204020203" pitchFamily="34" charset="-79"/>
              </a:rPr>
              <a:t>Apply today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sha" panose="020B0502040204020203" pitchFamily="34" charset="-79"/>
                <a:ea typeface="+mn-ea"/>
                <a:cs typeface="Gisha" panose="020B0502040204020203" pitchFamily="34" charset="-79"/>
              </a:rPr>
              <a:t>to start your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sha" panose="020B0502040204020203" pitchFamily="34" charset="-79"/>
                <a:ea typeface="+mn-ea"/>
                <a:cs typeface="Gisha" panose="020B0502040204020203" pitchFamily="34" charset="-79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sha" panose="020B0502040204020203" pitchFamily="34" charset="-79"/>
                <a:ea typeface="+mn-ea"/>
                <a:cs typeface="Gisha" panose="020B0502040204020203" pitchFamily="34" charset="-79"/>
              </a:rPr>
              <a:t>TGP journey!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C6A8362-956A-CEC5-12E5-0E954B92803E}"/>
              </a:ext>
            </a:extLst>
          </p:cNvPr>
          <p:cNvSpPr txBox="1"/>
          <p:nvPr/>
        </p:nvSpPr>
        <p:spPr>
          <a:xfrm>
            <a:off x="3007230" y="5172057"/>
            <a:ext cx="8493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srgbClr val="21D395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↵</a:t>
            </a:r>
          </a:p>
        </p:txBody>
      </p:sp>
    </p:spTree>
    <p:extLst>
      <p:ext uri="{BB962C8B-B14F-4D97-AF65-F5344CB8AC3E}">
        <p14:creationId xmlns:p14="http://schemas.microsoft.com/office/powerpoint/2010/main" val="840626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B1B3EE-3C16-11F4-F59A-2F9C2FA4C8C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3748A0-4D41-749B-B7E5-D3DEC21BD3C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996D45-80F2-3DC2-4D83-E9D01E7130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3628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55AE6B0-AC9E-4167-806F-E9DB135FC4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3638D6-9D1C-E1BF-12E5-01826EB5D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481" y="1382486"/>
            <a:ext cx="3547581" cy="4093028"/>
          </a:xfrm>
        </p:spPr>
        <p:txBody>
          <a:bodyPr anchor="ctr">
            <a:normAutofit/>
          </a:bodyPr>
          <a:lstStyle/>
          <a:p>
            <a:r>
              <a:rPr lang="en-US" sz="4400"/>
              <a:t>Today’s plan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523416A-383B-4FDC-B4C9-D8EDDFE9C0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267" y="-8467"/>
            <a:ext cx="4766733" cy="6866467"/>
            <a:chOff x="7425267" y="-8467"/>
            <a:chExt cx="4766733" cy="6866467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B0D29D5-3F7C-4197-821B-6D60A66CC0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rgbClr val="BFBFBF">
                  <a:alpha val="75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47FB49A-3541-428A-AADE-682A3C5056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rgbClr val="BFBFBF">
                  <a:alpha val="80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23">
              <a:extLst>
                <a:ext uri="{FF2B5EF4-FFF2-40B4-BE49-F238E27FC236}">
                  <a16:creationId xmlns:a16="http://schemas.microsoft.com/office/drawing/2014/main" id="{D96F53DC-08F1-42C6-B558-B83D54B276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5">
              <a:extLst>
                <a:ext uri="{FF2B5EF4-FFF2-40B4-BE49-F238E27FC236}">
                  <a16:creationId xmlns:a16="http://schemas.microsoft.com/office/drawing/2014/main" id="{AFE48CAF-A51C-463F-A570-ED99439A5C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01F0C48B-50FF-4351-8207-16D0960483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7">
              <a:extLst>
                <a:ext uri="{FF2B5EF4-FFF2-40B4-BE49-F238E27FC236}">
                  <a16:creationId xmlns:a16="http://schemas.microsoft.com/office/drawing/2014/main" id="{300384B6-5ED6-4F91-A548-B706D83751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8">
              <a:extLst>
                <a:ext uri="{FF2B5EF4-FFF2-40B4-BE49-F238E27FC236}">
                  <a16:creationId xmlns:a16="http://schemas.microsoft.com/office/drawing/2014/main" id="{337AFFAE-C182-463C-9459-8AB3C69D9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9">
              <a:extLst>
                <a:ext uri="{FF2B5EF4-FFF2-40B4-BE49-F238E27FC236}">
                  <a16:creationId xmlns:a16="http://schemas.microsoft.com/office/drawing/2014/main" id="{510ACF17-C3F0-42BF-BDEB-D079277121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E804EFD0-B84E-476F-9FC6-6C4A42EA00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87BD1F4E-A66D-4C06-86DA-8D56CA7A3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77719" y="0"/>
            <a:ext cx="621428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30BBFAA-C793-FE24-9A45-9F25E132F0E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48425837"/>
              </p:ext>
            </p:extLst>
          </p:nvPr>
        </p:nvGraphicFramePr>
        <p:xfrm>
          <a:off x="4916553" y="944563"/>
          <a:ext cx="6628804" cy="49795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870276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4E096-D50B-23EF-33E2-586B72399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(due Sep. 22)</a:t>
            </a:r>
            <a:br>
              <a:rPr lang="en-US" dirty="0"/>
            </a:br>
            <a:r>
              <a:rPr lang="en-US" b="1" dirty="0"/>
              <a:t>Everyone</a:t>
            </a:r>
            <a:r>
              <a:rPr lang="en-US" dirty="0"/>
              <a:t>—not just 1 per group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6B33BE-EE51-596F-AF29-C4CE241AAA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Canvas Assignment: </a:t>
            </a:r>
          </a:p>
          <a:p>
            <a:pPr lvl="1"/>
            <a:r>
              <a:rPr lang="en-US" dirty="0"/>
              <a:t>Send me link to your completed repository for the Intro to GitHub exercise from last week</a:t>
            </a:r>
          </a:p>
          <a:p>
            <a:pPr lvl="1"/>
            <a:r>
              <a:rPr lang="en-US" dirty="0"/>
              <a:t>Send me the link to your group’s SOS code repository—see guidelines on next slide</a:t>
            </a:r>
          </a:p>
          <a:p>
            <a:r>
              <a:rPr lang="en-US" dirty="0"/>
              <a:t>Canvas Discussion: </a:t>
            </a:r>
          </a:p>
          <a:p>
            <a:pPr lvl="1"/>
            <a:r>
              <a:rPr lang="en-US" dirty="0"/>
              <a:t>Post on Canvas Discussion thread on </a:t>
            </a:r>
            <a:r>
              <a:rPr lang="en-US" b="1" dirty="0"/>
              <a:t>two</a:t>
            </a:r>
            <a:r>
              <a:rPr lang="en-US" dirty="0"/>
              <a:t> projects of interest based on materials on class GitHub repo; we’ll </a:t>
            </a:r>
            <a:r>
              <a:rPr lang="en-US"/>
              <a:t>use these to form teams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36535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88C9B83F-64CD-41C1-925F-A08801FFD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1655065-0BD7-4422-BEC0-4401E9980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DDD90AC-ABEC-4A76-9C9C-AD0A5F8FC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23">
              <a:extLst>
                <a:ext uri="{FF2B5EF4-FFF2-40B4-BE49-F238E27FC236}">
                  <a16:creationId xmlns:a16="http://schemas.microsoft.com/office/drawing/2014/main" id="{21A8AFEF-EC50-4C0B-9C64-814B76C82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Rectangle 25">
              <a:extLst>
                <a:ext uri="{FF2B5EF4-FFF2-40B4-BE49-F238E27FC236}">
                  <a16:creationId xmlns:a16="http://schemas.microsoft.com/office/drawing/2014/main" id="{CAFAA800-E117-4357-84E4-56B63EA03E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8DDFC9F4-3B45-402D-8AD7-60B3F08ED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7">
              <a:extLst>
                <a:ext uri="{FF2B5EF4-FFF2-40B4-BE49-F238E27FC236}">
                  <a16:creationId xmlns:a16="http://schemas.microsoft.com/office/drawing/2014/main" id="{F26A0854-FBE4-4587-B349-06BE192BD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8">
              <a:extLst>
                <a:ext uri="{FF2B5EF4-FFF2-40B4-BE49-F238E27FC236}">
                  <a16:creationId xmlns:a16="http://schemas.microsoft.com/office/drawing/2014/main" id="{54A9C4C6-FF7D-470E-BFCA-CE4F60A1F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9">
              <a:extLst>
                <a:ext uri="{FF2B5EF4-FFF2-40B4-BE49-F238E27FC236}">
                  <a16:creationId xmlns:a16="http://schemas.microsoft.com/office/drawing/2014/main" id="{B1721EA8-4871-45D4-B78F-AE805A3004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E5763971-E3A3-45C6-9BA8-2E032C7A5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32752E94-0E01-4AF5-A43A-F2FAD8737C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8E32C4F-3A0A-F776-5E8A-D3FC97422D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5969" y="4473227"/>
            <a:ext cx="8288032" cy="1096648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400"/>
              <a:t>SOS code repository must look like close to this for credit: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9094A3-B8E7-5FD0-FE53-09BBCF41D2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" b="40029"/>
          <a:stretch/>
        </p:blipFill>
        <p:spPr>
          <a:xfrm>
            <a:off x="677334" y="468621"/>
            <a:ext cx="8274669" cy="3635025"/>
          </a:xfrm>
          <a:custGeom>
            <a:avLst/>
            <a:gdLst/>
            <a:ahLst/>
            <a:cxnLst/>
            <a:rect l="l" t="t" r="r" b="b"/>
            <a:pathLst>
              <a:path w="8274669" h="3635025">
                <a:moveTo>
                  <a:pt x="540554" y="0"/>
                </a:moveTo>
                <a:lnTo>
                  <a:pt x="8274669" y="0"/>
                </a:lnTo>
                <a:lnTo>
                  <a:pt x="8274669" y="3635025"/>
                </a:lnTo>
                <a:lnTo>
                  <a:pt x="0" y="3635025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4691322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88C9B83F-64CD-41C1-925F-A08801FFD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1655065-0BD7-4422-BEC0-4401E9980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DDD90AC-ABEC-4A76-9C9C-AD0A5F8FC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23">
              <a:extLst>
                <a:ext uri="{FF2B5EF4-FFF2-40B4-BE49-F238E27FC236}">
                  <a16:creationId xmlns:a16="http://schemas.microsoft.com/office/drawing/2014/main" id="{21A8AFEF-EC50-4C0B-9C64-814B76C82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Rectangle 25">
              <a:extLst>
                <a:ext uri="{FF2B5EF4-FFF2-40B4-BE49-F238E27FC236}">
                  <a16:creationId xmlns:a16="http://schemas.microsoft.com/office/drawing/2014/main" id="{CAFAA800-E117-4357-84E4-56B63EA03E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8DDFC9F4-3B45-402D-8AD7-60B3F08ED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7">
              <a:extLst>
                <a:ext uri="{FF2B5EF4-FFF2-40B4-BE49-F238E27FC236}">
                  <a16:creationId xmlns:a16="http://schemas.microsoft.com/office/drawing/2014/main" id="{F26A0854-FBE4-4587-B349-06BE192BD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8">
              <a:extLst>
                <a:ext uri="{FF2B5EF4-FFF2-40B4-BE49-F238E27FC236}">
                  <a16:creationId xmlns:a16="http://schemas.microsoft.com/office/drawing/2014/main" id="{54A9C4C6-FF7D-470E-BFCA-CE4F60A1F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9">
              <a:extLst>
                <a:ext uri="{FF2B5EF4-FFF2-40B4-BE49-F238E27FC236}">
                  <a16:creationId xmlns:a16="http://schemas.microsoft.com/office/drawing/2014/main" id="{B1721EA8-4871-45D4-B78F-AE805A3004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E5763971-E3A3-45C6-9BA8-2E032C7A5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32752E94-0E01-4AF5-A43A-F2FAD8737C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5" name="Picture 4" descr="Microchips on a circuit board">
            <a:extLst>
              <a:ext uri="{FF2B5EF4-FFF2-40B4-BE49-F238E27FC236}">
                <a16:creationId xmlns:a16="http://schemas.microsoft.com/office/drawing/2014/main" id="{FDF70F49-AC17-1FFB-1675-A183A7FDAC2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367" r="11367"/>
          <a:stretch/>
        </p:blipFill>
        <p:spPr>
          <a:xfrm>
            <a:off x="5123543" y="-1"/>
            <a:ext cx="7065281" cy="6858001"/>
          </a:xfrm>
          <a:custGeom>
            <a:avLst/>
            <a:gdLst/>
            <a:ahLst/>
            <a:cxnLst/>
            <a:rect l="l" t="t" r="r" b="b"/>
            <a:pathLst>
              <a:path w="7065281" h="6858001">
                <a:moveTo>
                  <a:pt x="379987" y="0"/>
                </a:moveTo>
                <a:lnTo>
                  <a:pt x="7065281" y="0"/>
                </a:lnTo>
                <a:lnTo>
                  <a:pt x="7065281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E6D663-86B6-8500-9306-CA08819DAA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866" y="1678666"/>
            <a:ext cx="5123515" cy="236909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/>
              <a:t>Today’s 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1FCAB7-40AA-F2B3-81CC-678EF6FC21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7335" y="4050831"/>
            <a:ext cx="5113217" cy="1096901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1600"/>
              <a:t>Working with Electronics 101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57C1A16-B8AB-4D99-A195-A38F556A6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8A9B20B-D1DD-4573-B5EC-5580295192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ectangle 23">
            <a:extLst>
              <a:ext uri="{FF2B5EF4-FFF2-40B4-BE49-F238E27FC236}">
                <a16:creationId xmlns:a16="http://schemas.microsoft.com/office/drawing/2014/main" id="{66D61E08-70C3-48D8-BEA0-787111DC3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7" name="Rectangle 25">
            <a:extLst>
              <a:ext uri="{FF2B5EF4-FFF2-40B4-BE49-F238E27FC236}">
                <a16:creationId xmlns:a16="http://schemas.microsoft.com/office/drawing/2014/main" id="{FC55298F-0AE5-478E-AD2B-03C2614C5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Isosceles Triangle 24">
            <a:extLst>
              <a:ext uri="{FF2B5EF4-FFF2-40B4-BE49-F238E27FC236}">
                <a16:creationId xmlns:a16="http://schemas.microsoft.com/office/drawing/2014/main" id="{C180E4EA-0B63-4779-A895-7E90E71088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1" name="Rectangle 27">
            <a:extLst>
              <a:ext uri="{FF2B5EF4-FFF2-40B4-BE49-F238E27FC236}">
                <a16:creationId xmlns:a16="http://schemas.microsoft.com/office/drawing/2014/main" id="{CEE01D9D-3DE8-4EED-B0D3-8F3C79CC76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Rectangle 28">
            <a:extLst>
              <a:ext uri="{FF2B5EF4-FFF2-40B4-BE49-F238E27FC236}">
                <a16:creationId xmlns:a16="http://schemas.microsoft.com/office/drawing/2014/main" id="{89AF5CE9-607F-43F4-8983-DCD6DA4051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5" name="Rectangle 29">
            <a:extLst>
              <a:ext uri="{FF2B5EF4-FFF2-40B4-BE49-F238E27FC236}">
                <a16:creationId xmlns:a16="http://schemas.microsoft.com/office/drawing/2014/main" id="{6EEA2DBD-9E1E-4521-8C01-F32AD18A8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7" name="Isosceles Triangle 29">
            <a:extLst>
              <a:ext uri="{FF2B5EF4-FFF2-40B4-BE49-F238E27FC236}">
                <a16:creationId xmlns:a16="http://schemas.microsoft.com/office/drawing/2014/main" id="{15BBD2C1-BA9B-46A9-A27A-33498B169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6930789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52ED567-06B3-4107-9773-BBB6BD7867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4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1F08E1B-50CA-33B5-4428-CBA67638F2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253067"/>
            <a:ext cx="6155266" cy="4351866"/>
          </a:xfrm>
        </p:spPr>
        <p:txBody>
          <a:bodyPr anchor="ctr"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 sz="1500"/>
              <a:t>Ohm’s Law: V = IR </a:t>
            </a:r>
          </a:p>
          <a:p>
            <a:pPr lvl="1">
              <a:lnSpc>
                <a:spcPct val="90000"/>
              </a:lnSpc>
            </a:pPr>
            <a:r>
              <a:rPr lang="en-US" sz="1500"/>
              <a:t>Watch </a:t>
            </a:r>
            <a:r>
              <a:rPr lang="en-US" sz="1500">
                <a:hlinkClick r:id="rId2"/>
              </a:rPr>
              <a:t>https://www.khanacademy.org/science/physics/circuits-topic/circuits-resistance/v/circuits-part-1</a:t>
            </a:r>
            <a:r>
              <a:rPr lang="en-US" sz="1500"/>
              <a:t> for more if additional background needed</a:t>
            </a:r>
          </a:p>
          <a:p>
            <a:pPr>
              <a:lnSpc>
                <a:spcPct val="90000"/>
              </a:lnSpc>
            </a:pPr>
            <a:r>
              <a:rPr lang="en-US" sz="1500"/>
              <a:t>Building circuits</a:t>
            </a:r>
          </a:p>
          <a:p>
            <a:pPr lvl="1">
              <a:lnSpc>
                <a:spcPct val="90000"/>
              </a:lnSpc>
            </a:pPr>
            <a:r>
              <a:rPr lang="en-US" sz="1500"/>
              <a:t>Breadboarding circuits</a:t>
            </a:r>
          </a:p>
          <a:p>
            <a:pPr lvl="1">
              <a:lnSpc>
                <a:spcPct val="90000"/>
              </a:lnSpc>
            </a:pPr>
            <a:r>
              <a:rPr lang="en-US" sz="1500"/>
              <a:t>Soldering wires and components</a:t>
            </a:r>
          </a:p>
          <a:p>
            <a:pPr>
              <a:lnSpc>
                <a:spcPct val="90000"/>
              </a:lnSpc>
            </a:pPr>
            <a:r>
              <a:rPr lang="en-US" sz="1500"/>
              <a:t>Key electrical components</a:t>
            </a:r>
          </a:p>
          <a:p>
            <a:pPr lvl="1">
              <a:lnSpc>
                <a:spcPct val="90000"/>
              </a:lnSpc>
            </a:pPr>
            <a:r>
              <a:rPr lang="en-US" sz="1500"/>
              <a:t>Power supply (battery)</a:t>
            </a:r>
          </a:p>
          <a:p>
            <a:pPr lvl="1">
              <a:lnSpc>
                <a:spcPct val="90000"/>
              </a:lnSpc>
            </a:pPr>
            <a:r>
              <a:rPr lang="en-US" sz="1500"/>
              <a:t>Resistors</a:t>
            </a:r>
          </a:p>
          <a:p>
            <a:pPr lvl="1">
              <a:lnSpc>
                <a:spcPct val="90000"/>
              </a:lnSpc>
            </a:pPr>
            <a:r>
              <a:rPr lang="en-US" sz="1500"/>
              <a:t>Capacitors</a:t>
            </a:r>
          </a:p>
          <a:p>
            <a:pPr lvl="1">
              <a:lnSpc>
                <a:spcPct val="90000"/>
              </a:lnSpc>
            </a:pPr>
            <a:r>
              <a:rPr lang="en-US" sz="1500"/>
              <a:t>LEDs (often soldered onto boards, sometimes built separately into circuits)</a:t>
            </a:r>
          </a:p>
          <a:p>
            <a:pPr lvl="1">
              <a:lnSpc>
                <a:spcPct val="90000"/>
              </a:lnSpc>
            </a:pPr>
            <a:r>
              <a:rPr lang="en-US" sz="1500"/>
              <a:t>Transistors: one of the most important inventions of the 20th century (Time Magazine)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F551D8B-3775-4477-88B7-7B7C350D34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6" y="0"/>
            <a:ext cx="4657344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A901C3D-CFAE-460D-BD0E-7D22164D7D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0590212" y="0"/>
            <a:ext cx="1059921" cy="6858000"/>
          </a:xfrm>
          <a:prstGeom prst="line">
            <a:avLst/>
          </a:prstGeom>
          <a:ln w="9525">
            <a:solidFill>
              <a:srgbClr val="BFBFBF">
                <a:alpha val="7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37C0EA9-1437-4437-9D20-2BBDA1AA9F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721600" y="3721395"/>
            <a:ext cx="4345560" cy="3136604"/>
          </a:xfrm>
          <a:prstGeom prst="line">
            <a:avLst/>
          </a:prstGeom>
          <a:ln w="9525">
            <a:solidFill>
              <a:srgbClr val="BFBFBF">
                <a:alpha val="69804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23">
            <a:extLst>
              <a:ext uri="{FF2B5EF4-FFF2-40B4-BE49-F238E27FC236}">
                <a16:creationId xmlns:a16="http://schemas.microsoft.com/office/drawing/2014/main" id="{BB934D2B-85E2-4375-94EE-B66C16BF79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Rectangle 25">
            <a:extLst>
              <a:ext uri="{FF2B5EF4-FFF2-40B4-BE49-F238E27FC236}">
                <a16:creationId xmlns:a16="http://schemas.microsoft.com/office/drawing/2014/main" id="{9B445E02-D785-4565-B842-9567BBC095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Isosceles Triangle 21">
            <a:extLst>
              <a:ext uri="{FF2B5EF4-FFF2-40B4-BE49-F238E27FC236}">
                <a16:creationId xmlns:a16="http://schemas.microsoft.com/office/drawing/2014/main" id="{2C153736-D102-4F57-9DE7-615AFC02B0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27">
            <a:extLst>
              <a:ext uri="{FF2B5EF4-FFF2-40B4-BE49-F238E27FC236}">
                <a16:creationId xmlns:a16="http://schemas.microsoft.com/office/drawing/2014/main" id="{BA407A52-66F4-4CDE-A726-FF79F3EC34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28">
            <a:extLst>
              <a:ext uri="{FF2B5EF4-FFF2-40B4-BE49-F238E27FC236}">
                <a16:creationId xmlns:a16="http://schemas.microsoft.com/office/drawing/2014/main" id="{D28FFB34-4FC3-46F5-B900-D3B774FD0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8" name="Rectangle 29">
            <a:extLst>
              <a:ext uri="{FF2B5EF4-FFF2-40B4-BE49-F238E27FC236}">
                <a16:creationId xmlns:a16="http://schemas.microsoft.com/office/drawing/2014/main" id="{205F7B13-ACB5-46BE-8070-0431266B18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" name="Isosceles Triangle 29">
            <a:extLst>
              <a:ext uri="{FF2B5EF4-FFF2-40B4-BE49-F238E27FC236}">
                <a16:creationId xmlns:a16="http://schemas.microsoft.com/office/drawing/2014/main" id="{D52A0D23-45DD-4DF4-ADE6-A81F409BB9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988266B-FD32-3562-696E-7AD7F48712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9658" y="1253067"/>
            <a:ext cx="3371742" cy="4351866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Electronics 101</a:t>
            </a:r>
          </a:p>
        </p:txBody>
      </p:sp>
    </p:spTree>
    <p:extLst>
      <p:ext uri="{BB962C8B-B14F-4D97-AF65-F5344CB8AC3E}">
        <p14:creationId xmlns:p14="http://schemas.microsoft.com/office/powerpoint/2010/main" val="4183514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88C9B83F-64CD-41C1-925F-A08801FFD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E1655065-0BD7-4422-BEC0-4401E9980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DDD90AC-ABEC-4A76-9C9C-AD0A5F8FC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23">
              <a:extLst>
                <a:ext uri="{FF2B5EF4-FFF2-40B4-BE49-F238E27FC236}">
                  <a16:creationId xmlns:a16="http://schemas.microsoft.com/office/drawing/2014/main" id="{21A8AFEF-EC50-4C0B-9C64-814B76C82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5">
              <a:extLst>
                <a:ext uri="{FF2B5EF4-FFF2-40B4-BE49-F238E27FC236}">
                  <a16:creationId xmlns:a16="http://schemas.microsoft.com/office/drawing/2014/main" id="{CAFAA800-E117-4357-84E4-56B63EA03E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8DDFC9F4-3B45-402D-8AD7-60B3F08ED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7">
              <a:extLst>
                <a:ext uri="{FF2B5EF4-FFF2-40B4-BE49-F238E27FC236}">
                  <a16:creationId xmlns:a16="http://schemas.microsoft.com/office/drawing/2014/main" id="{F26A0854-FBE4-4587-B349-06BE192BD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8">
              <a:extLst>
                <a:ext uri="{FF2B5EF4-FFF2-40B4-BE49-F238E27FC236}">
                  <a16:creationId xmlns:a16="http://schemas.microsoft.com/office/drawing/2014/main" id="{54A9C4C6-FF7D-470E-BFCA-CE4F60A1F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9">
              <a:extLst>
                <a:ext uri="{FF2B5EF4-FFF2-40B4-BE49-F238E27FC236}">
                  <a16:creationId xmlns:a16="http://schemas.microsoft.com/office/drawing/2014/main" id="{B1721EA8-4871-45D4-B78F-AE805A3004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E5763971-E3A3-45C6-9BA8-2E032C7A5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32752E94-0E01-4AF5-A43A-F2FAD8737C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A7782620-F9EF-6266-91D8-FF5B57C622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56" r="40933" b="-2"/>
          <a:stretch/>
        </p:blipFill>
        <p:spPr>
          <a:xfrm>
            <a:off x="20" y="-1"/>
            <a:ext cx="5394940" cy="6858001"/>
          </a:xfrm>
          <a:custGeom>
            <a:avLst/>
            <a:gdLst/>
            <a:ahLst/>
            <a:cxnLst/>
            <a:rect l="l" t="t" r="r" b="b"/>
            <a:pathLst>
              <a:path w="5394960" h="6858000">
                <a:moveTo>
                  <a:pt x="842596" y="0"/>
                </a:moveTo>
                <a:lnTo>
                  <a:pt x="5394960" y="0"/>
                </a:lnTo>
                <a:lnTo>
                  <a:pt x="5394960" y="21851"/>
                </a:lnTo>
                <a:lnTo>
                  <a:pt x="4365943" y="6858000"/>
                </a:lnTo>
                <a:lnTo>
                  <a:pt x="0" y="6858000"/>
                </a:lnTo>
                <a:lnTo>
                  <a:pt x="0" y="5666154"/>
                </a:lnTo>
                <a:close/>
              </a:path>
            </a:pathLst>
          </a:cu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16EC033C-C15E-8D9A-A0F5-B8E1BE9DB8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0563" y="1678665"/>
            <a:ext cx="3887839" cy="237216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5400"/>
              <a:t>Next up: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F271B4E-FD9A-BF54-3FE5-B7A2E15976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80563" y="4050833"/>
            <a:ext cx="3893440" cy="1096899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1800"/>
              <a:t>Background and how-to videos</a:t>
            </a:r>
          </a:p>
        </p:txBody>
      </p:sp>
    </p:spTree>
    <p:extLst>
      <p:ext uri="{BB962C8B-B14F-4D97-AF65-F5344CB8AC3E}">
        <p14:creationId xmlns:p14="http://schemas.microsoft.com/office/powerpoint/2010/main" val="1558986553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{7868AD6E-CAC0-3943-9D4B-686B492674D5}tf10001060</Template>
  <TotalTime>2382</TotalTime>
  <Words>328</Words>
  <Application>Microsoft Macintosh PowerPoint</Application>
  <PresentationFormat>Widescreen</PresentationFormat>
  <Paragraphs>45</Paragraphs>
  <Slides>13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22" baseType="lpstr">
      <vt:lpstr>Abadi</vt:lpstr>
      <vt:lpstr>Arial</vt:lpstr>
      <vt:lpstr>Calibri</vt:lpstr>
      <vt:lpstr>Calibri Light</vt:lpstr>
      <vt:lpstr>Gisha</vt:lpstr>
      <vt:lpstr>Trebuchet MS</vt:lpstr>
      <vt:lpstr>Wingdings 3</vt:lpstr>
      <vt:lpstr>Facet</vt:lpstr>
      <vt:lpstr>Office Theme</vt:lpstr>
      <vt:lpstr>OCN 479-001</vt:lpstr>
      <vt:lpstr>PowerPoint Presentation</vt:lpstr>
      <vt:lpstr>PowerPoint Presentation</vt:lpstr>
      <vt:lpstr>Today’s plan</vt:lpstr>
      <vt:lpstr>Homework (due Sep. 22) Everyone—not just 1 per group</vt:lpstr>
      <vt:lpstr>SOS code repository must look like close to this for credit:</vt:lpstr>
      <vt:lpstr>Today’s topics</vt:lpstr>
      <vt:lpstr>Electronics 101</vt:lpstr>
      <vt:lpstr>Next up:</vt:lpstr>
      <vt:lpstr>Part 1: How to use a breadboard</vt:lpstr>
      <vt:lpstr>Part 2: Soldering</vt:lpstr>
      <vt:lpstr>Part 3: Transistors (and way too much bass—sorry)</vt:lpstr>
      <vt:lpstr>Today’s lab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OCN 150-801</dc:title>
  <dc:creator>Bresnahan, Philip  J.</dc:creator>
  <cp:lastModifiedBy>Bresnahan, Philip  J.</cp:lastModifiedBy>
  <cp:revision>58</cp:revision>
  <cp:lastPrinted>2020-08-18T14:15:45Z</cp:lastPrinted>
  <dcterms:created xsi:type="dcterms:W3CDTF">2020-08-17T21:29:48Z</dcterms:created>
  <dcterms:modified xsi:type="dcterms:W3CDTF">2022-09-22T00:10:43Z</dcterms:modified>
</cp:coreProperties>
</file>